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f9c74d0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f9c74d0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04fb8660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04fb8660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23aa368b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23aa368b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0627c77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0627c77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30f829bf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30f829bf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30f829bfc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30f829bfc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30f829bfc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30f829bfc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30f829bfc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30f829bfc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30f829bfc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30f829bfc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0f829bfc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30f829bfc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241fe0ec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241fe0ec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23dbaf8b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23dbaf8b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6.png"/><Relationship Id="rId13" Type="http://schemas.openxmlformats.org/officeDocument/2006/relationships/image" Target="../media/image4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6.png"/><Relationship Id="rId13" Type="http://schemas.openxmlformats.org/officeDocument/2006/relationships/image" Target="../media/image12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5" Type="http://schemas.openxmlformats.org/officeDocument/2006/relationships/image" Target="../media/image4.png"/><Relationship Id="rId14" Type="http://schemas.openxmlformats.org/officeDocument/2006/relationships/image" Target="../media/image15.jpg"/><Relationship Id="rId16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keras.io/" TargetMode="External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36775"/>
            <a:ext cx="8520600" cy="10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latin typeface="Roboto"/>
                <a:ea typeface="Roboto"/>
                <a:cs typeface="Roboto"/>
                <a:sym typeface="Roboto"/>
              </a:rPr>
              <a:t>Artificial Neural Networks and Deep Learning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34375"/>
            <a:ext cx="85206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Eugenio Lomurno</a:t>
            </a:r>
            <a:r>
              <a:rPr lang="it" sz="2000">
                <a:latin typeface="Roboto"/>
                <a:ea typeface="Roboto"/>
                <a:cs typeface="Roboto"/>
                <a:sym typeface="Roboto"/>
              </a:rPr>
              <a:t>, PhD student (eugenio.lomurno@polimi.it)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Francesco Lattari, PhD student (francesco.lattari@polimi.it)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530000"/>
            <a:ext cx="85206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Artificial Intelligence and Robotics Laboratory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925" y="4237700"/>
            <a:ext cx="18669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075" y="4132925"/>
            <a:ext cx="23812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963" y="3942825"/>
            <a:ext cx="725268" cy="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23318" l="0" r="0" t="0"/>
          <a:stretch/>
        </p:blipFill>
        <p:spPr>
          <a:xfrm>
            <a:off x="3617446" y="3448374"/>
            <a:ext cx="1909101" cy="4944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>
            <a:off x="150" y="4755325"/>
            <a:ext cx="91440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25" y="4836763"/>
            <a:ext cx="99655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/>
              <a:t>‹#›</a:t>
            </a:fld>
            <a:endParaRPr sz="1400"/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6">
            <a:alphaModFix/>
          </a:blip>
          <a:srcRect b="74867" l="0" r="0" t="3163"/>
          <a:stretch/>
        </p:blipFill>
        <p:spPr>
          <a:xfrm>
            <a:off x="2658700" y="582175"/>
            <a:ext cx="3826600" cy="97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0075" y="58999"/>
            <a:ext cx="1804125" cy="5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0713" y="2112700"/>
            <a:ext cx="2342575" cy="5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17450" y="1582075"/>
            <a:ext cx="1909123" cy="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10">
            <a:alphaModFix/>
          </a:blip>
          <a:srcRect b="15654" l="0" r="0" t="0"/>
          <a:stretch/>
        </p:blipFill>
        <p:spPr>
          <a:xfrm>
            <a:off x="3818738" y="2568963"/>
            <a:ext cx="1506850" cy="8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 rotWithShape="1">
          <a:blip r:embed="rId6">
            <a:alphaModFix amt="21000"/>
          </a:blip>
          <a:srcRect b="3538" l="0" r="0" t="25130"/>
          <a:stretch/>
        </p:blipFill>
        <p:spPr>
          <a:xfrm>
            <a:off x="2658700" y="1559900"/>
            <a:ext cx="3826600" cy="317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150" y="4755325"/>
            <a:ext cx="91440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5" y="4836763"/>
            <a:ext cx="99655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/>
              <a:t>‹#›</a:t>
            </a:fld>
            <a:endParaRPr sz="1400"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947" y="98450"/>
            <a:ext cx="5668101" cy="3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5575" y="3577075"/>
            <a:ext cx="3573151" cy="3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1612" y="4102950"/>
            <a:ext cx="1220773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/>
        </p:nvSpPr>
        <p:spPr>
          <a:xfrm>
            <a:off x="150" y="4755325"/>
            <a:ext cx="91440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5" y="4836763"/>
            <a:ext cx="99655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/>
              <a:t>‹#›</a:t>
            </a:fld>
            <a:endParaRPr sz="1400"/>
          </a:p>
        </p:txBody>
      </p:sp>
      <p:sp>
        <p:nvSpPr>
          <p:cNvPr id="194" name="Google Shape;194;p24"/>
          <p:cNvSpPr/>
          <p:nvPr/>
        </p:nvSpPr>
        <p:spPr>
          <a:xfrm>
            <a:off x="0" y="81725"/>
            <a:ext cx="2139300" cy="29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structure: tf.Tensor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4">
            <a:alphaModFix/>
          </a:blip>
          <a:srcRect b="0" l="0" r="17884" t="0"/>
          <a:stretch/>
        </p:blipFill>
        <p:spPr>
          <a:xfrm>
            <a:off x="111325" y="583225"/>
            <a:ext cx="4834325" cy="1795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96" name="Google Shape;196;p24"/>
          <p:cNvGrpSpPr/>
          <p:nvPr/>
        </p:nvGrpSpPr>
        <p:grpSpPr>
          <a:xfrm>
            <a:off x="3543547" y="480985"/>
            <a:ext cx="1331912" cy="528389"/>
            <a:chOff x="1505672" y="1723263"/>
            <a:chExt cx="1570651" cy="623100"/>
          </a:xfrm>
        </p:grpSpPr>
        <p:sp>
          <p:nvSpPr>
            <p:cNvPr id="197" name="Google Shape;197;p24"/>
            <p:cNvSpPr/>
            <p:nvPr/>
          </p:nvSpPr>
          <p:spPr>
            <a:xfrm>
              <a:off x="1505750" y="1723263"/>
              <a:ext cx="1570500" cy="62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" name="Google Shape;198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5672" y="1723300"/>
              <a:ext cx="1570651" cy="6230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99" name="Google Shape;199;p24"/>
          <p:cNvPicPr preferRelativeResize="0"/>
          <p:nvPr/>
        </p:nvPicPr>
        <p:blipFill rotWithShape="1">
          <a:blip r:embed="rId6">
            <a:alphaModFix/>
          </a:blip>
          <a:srcRect b="0" l="0" r="21537" t="0"/>
          <a:stretch/>
        </p:blipFill>
        <p:spPr>
          <a:xfrm>
            <a:off x="111325" y="2704450"/>
            <a:ext cx="4834324" cy="1952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3550" y="2605825"/>
            <a:ext cx="1331900" cy="297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150" y="4755325"/>
            <a:ext cx="91440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5" y="4836763"/>
            <a:ext cx="99655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/>
              <a:t>‹#›</a:t>
            </a:fld>
            <a:endParaRPr sz="1400"/>
          </a:p>
        </p:txBody>
      </p:sp>
      <p:sp>
        <p:nvSpPr>
          <p:cNvPr id="66" name="Google Shape;66;p14"/>
          <p:cNvSpPr txBox="1"/>
          <p:nvPr/>
        </p:nvSpPr>
        <p:spPr>
          <a:xfrm>
            <a:off x="275" y="21715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Which are deep learning's ingredients?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2874"/>
          <a:stretch/>
        </p:blipFill>
        <p:spPr>
          <a:xfrm>
            <a:off x="111325" y="825725"/>
            <a:ext cx="2878126" cy="1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150" y="4755325"/>
            <a:ext cx="91440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25" y="4836763"/>
            <a:ext cx="99655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/>
              <a:t>‹#›</a:t>
            </a:fld>
            <a:endParaRPr sz="14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50" y="2610499"/>
            <a:ext cx="2468275" cy="19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2874"/>
          <a:stretch/>
        </p:blipFill>
        <p:spPr>
          <a:xfrm>
            <a:off x="111325" y="825725"/>
            <a:ext cx="2878126" cy="1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150" y="4755325"/>
            <a:ext cx="91440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25" y="4836763"/>
            <a:ext cx="99655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/>
              <a:t>‹#›</a:t>
            </a:fld>
            <a:endParaRPr sz="14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5838" y="357700"/>
            <a:ext cx="2616551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50" y="2610499"/>
            <a:ext cx="2468275" cy="1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7">
            <a:alphaModFix/>
          </a:blip>
          <a:srcRect b="9189" l="0" r="0" t="0"/>
          <a:stretch/>
        </p:blipFill>
        <p:spPr>
          <a:xfrm>
            <a:off x="3069976" y="1748284"/>
            <a:ext cx="2468276" cy="1175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304" y="0"/>
            <a:ext cx="3776851" cy="2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0" r="0" t="2874"/>
          <a:stretch/>
        </p:blipFill>
        <p:spPr>
          <a:xfrm>
            <a:off x="111325" y="825725"/>
            <a:ext cx="2878126" cy="1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150" y="4755325"/>
            <a:ext cx="91440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25" y="4836763"/>
            <a:ext cx="99655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/>
              <a:t>‹#›</a:t>
            </a:fld>
            <a:endParaRPr sz="14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50" y="2610499"/>
            <a:ext cx="2468275" cy="1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7">
            <a:alphaModFix/>
          </a:blip>
          <a:srcRect b="9189" l="0" r="0" t="0"/>
          <a:stretch/>
        </p:blipFill>
        <p:spPr>
          <a:xfrm>
            <a:off x="3069976" y="1748284"/>
            <a:ext cx="2468276" cy="117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8">
            <a:alphaModFix/>
          </a:blip>
          <a:srcRect b="3034" l="1047" r="2826" t="5298"/>
          <a:stretch/>
        </p:blipFill>
        <p:spPr>
          <a:xfrm>
            <a:off x="6864755" y="2571750"/>
            <a:ext cx="2223600" cy="1787700"/>
          </a:xfrm>
          <a:prstGeom prst="snip2SameRect">
            <a:avLst>
              <a:gd fmla="val 9684" name="adj1"/>
              <a:gd fmla="val 28827" name="adj2"/>
            </a:avLst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5838" y="357700"/>
            <a:ext cx="2616551" cy="10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304" y="0"/>
            <a:ext cx="3776851" cy="2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0" l="0" r="0" t="2874"/>
          <a:stretch/>
        </p:blipFill>
        <p:spPr>
          <a:xfrm>
            <a:off x="111325" y="825725"/>
            <a:ext cx="2878126" cy="1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150" y="4755325"/>
            <a:ext cx="91440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25" y="4836763"/>
            <a:ext cx="99655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/>
              <a:t>‹#›</a:t>
            </a:fld>
            <a:endParaRPr sz="14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50" y="2610499"/>
            <a:ext cx="2468275" cy="1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7">
            <a:alphaModFix/>
          </a:blip>
          <a:srcRect b="9189" l="0" r="0" t="0"/>
          <a:stretch/>
        </p:blipFill>
        <p:spPr>
          <a:xfrm>
            <a:off x="3069976" y="1748284"/>
            <a:ext cx="2468276" cy="117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3455" y="2405750"/>
            <a:ext cx="734166" cy="7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3312" y="3226733"/>
            <a:ext cx="734166" cy="7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6028" y="2934046"/>
            <a:ext cx="734166" cy="7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639" y="3139909"/>
            <a:ext cx="734166" cy="7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6724" y="2523281"/>
            <a:ext cx="734166" cy="7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8045" y="3042548"/>
            <a:ext cx="1714570" cy="148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10">
            <a:alphaModFix/>
          </a:blip>
          <a:srcRect b="3034" l="1047" r="2826" t="5298"/>
          <a:stretch/>
        </p:blipFill>
        <p:spPr>
          <a:xfrm>
            <a:off x="6864755" y="2571750"/>
            <a:ext cx="2223600" cy="1787700"/>
          </a:xfrm>
          <a:prstGeom prst="snip2SameRect">
            <a:avLst>
              <a:gd fmla="val 9684" name="adj1"/>
              <a:gd fmla="val 28827" name="adj2"/>
            </a:avLst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" y="3302139"/>
            <a:ext cx="3594701" cy="146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175" y="3328060"/>
            <a:ext cx="1957199" cy="144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95838" y="357700"/>
            <a:ext cx="2616551" cy="10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304" y="0"/>
            <a:ext cx="3776851" cy="2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0" l="0" r="0" t="2874"/>
          <a:stretch/>
        </p:blipFill>
        <p:spPr>
          <a:xfrm>
            <a:off x="111325" y="825725"/>
            <a:ext cx="2878126" cy="1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150" y="4755325"/>
            <a:ext cx="91440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25" y="4836763"/>
            <a:ext cx="99655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/>
              <a:t>‹#›</a:t>
            </a:fld>
            <a:endParaRPr sz="14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50" y="2610499"/>
            <a:ext cx="2468275" cy="1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7">
            <a:alphaModFix/>
          </a:blip>
          <a:srcRect b="9189" l="0" r="0" t="0"/>
          <a:stretch/>
        </p:blipFill>
        <p:spPr>
          <a:xfrm>
            <a:off x="3069976" y="1748284"/>
            <a:ext cx="2468276" cy="117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3455" y="2405750"/>
            <a:ext cx="734166" cy="7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3312" y="3226733"/>
            <a:ext cx="734166" cy="7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6028" y="2934046"/>
            <a:ext cx="734166" cy="7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639" y="3139909"/>
            <a:ext cx="734166" cy="7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6724" y="2523281"/>
            <a:ext cx="734166" cy="7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8045" y="3042548"/>
            <a:ext cx="1714570" cy="148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10">
            <a:alphaModFix/>
          </a:blip>
          <a:srcRect b="3034" l="1047" r="2826" t="5298"/>
          <a:stretch/>
        </p:blipFill>
        <p:spPr>
          <a:xfrm>
            <a:off x="6864755" y="2571750"/>
            <a:ext cx="2223600" cy="1787700"/>
          </a:xfrm>
          <a:prstGeom prst="snip2SameRect">
            <a:avLst>
              <a:gd fmla="val 9684" name="adj1"/>
              <a:gd fmla="val 28827" name="adj2"/>
            </a:avLst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" y="3302139"/>
            <a:ext cx="3594701" cy="146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175" y="3328060"/>
            <a:ext cx="1957199" cy="144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07637" y="2501567"/>
            <a:ext cx="2985474" cy="221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63213" y="1866575"/>
            <a:ext cx="2843912" cy="11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95838" y="357700"/>
            <a:ext cx="2616551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16">
            <a:alphaModFix/>
          </a:blip>
          <a:srcRect b="41500" l="70298" r="16489" t="43276"/>
          <a:stretch/>
        </p:blipFill>
        <p:spPr>
          <a:xfrm>
            <a:off x="3443450" y="595625"/>
            <a:ext cx="183319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150" y="4755325"/>
            <a:ext cx="91440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5" y="4836763"/>
            <a:ext cx="99655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/>
              <a:t>‹#›</a:t>
            </a:fld>
            <a:endParaRPr sz="1400"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425" y="2176775"/>
            <a:ext cx="1709450" cy="3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>
            <a:off x="150" y="4755325"/>
            <a:ext cx="91440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5" y="4836763"/>
            <a:ext cx="99655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/>
              <a:t>‹#›</a:t>
            </a:fld>
            <a:endParaRPr sz="1400"/>
          </a:p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311700" y="2984925"/>
            <a:ext cx="85206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Being able to go from idea to result with the least possible delay is key to doing good research </a:t>
            </a:r>
            <a:endParaRPr i="1"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</a:t>
            </a:r>
            <a:endParaRPr i="1" sz="14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425" y="1672863"/>
            <a:ext cx="3491151" cy="10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